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74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5" r:id="rId13"/>
    <p:sldId id="266" r:id="rId14"/>
    <p:sldId id="267" r:id="rId15"/>
    <p:sldId id="268" r:id="rId16"/>
    <p:sldId id="269" r:id="rId17"/>
    <p:sldId id="270" r:id="rId18"/>
    <p:sldId id="271" r:id="rId19"/>
    <p:sldId id="276" r:id="rId20"/>
  </p:sldIdLst>
  <p:sldSz cx="174752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9F4"/>
    <a:srgbClr val="F6F7F2"/>
    <a:srgbClr val="203E59"/>
    <a:srgbClr val="F563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D51ADE6A-740E-44AE-83CC-AE7238B6C88D}" styleName="">
    <a:tblBg/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89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>
        <a:latin typeface="+mj-lt"/>
        <a:ea typeface="+mj-ea"/>
        <a:cs typeface="+mj-cs"/>
        <a:sym typeface="Helvetica Neue"/>
      </a:defRPr>
    </a:lvl1pPr>
    <a:lvl2pPr indent="228600" latinLnBrk="0">
      <a:defRPr>
        <a:latin typeface="+mj-lt"/>
        <a:ea typeface="+mj-ea"/>
        <a:cs typeface="+mj-cs"/>
        <a:sym typeface="Helvetica Neue"/>
      </a:defRPr>
    </a:lvl2pPr>
    <a:lvl3pPr indent="457200" latinLnBrk="0">
      <a:defRPr>
        <a:latin typeface="+mj-lt"/>
        <a:ea typeface="+mj-ea"/>
        <a:cs typeface="+mj-cs"/>
        <a:sym typeface="Helvetica Neue"/>
      </a:defRPr>
    </a:lvl3pPr>
    <a:lvl4pPr indent="685800" latinLnBrk="0">
      <a:defRPr>
        <a:latin typeface="+mj-lt"/>
        <a:ea typeface="+mj-ea"/>
        <a:cs typeface="+mj-cs"/>
        <a:sym typeface="Helvetica Neue"/>
      </a:defRPr>
    </a:lvl4pPr>
    <a:lvl5pPr indent="914400" latinLnBrk="0">
      <a:defRPr>
        <a:latin typeface="+mj-lt"/>
        <a:ea typeface="+mj-ea"/>
        <a:cs typeface="+mj-cs"/>
        <a:sym typeface="Helvetica Neue"/>
      </a:defRPr>
    </a:lvl5pPr>
    <a:lvl6pPr indent="1143000" latinLnBrk="0">
      <a:defRPr>
        <a:latin typeface="+mj-lt"/>
        <a:ea typeface="+mj-ea"/>
        <a:cs typeface="+mj-cs"/>
        <a:sym typeface="Helvetica Neue"/>
      </a:defRPr>
    </a:lvl6pPr>
    <a:lvl7pPr indent="1371600" latinLnBrk="0">
      <a:defRPr>
        <a:latin typeface="+mj-lt"/>
        <a:ea typeface="+mj-ea"/>
        <a:cs typeface="+mj-cs"/>
        <a:sym typeface="Helvetica Neue"/>
      </a:defRPr>
    </a:lvl7pPr>
    <a:lvl8pPr indent="1600200" latinLnBrk="0">
      <a:defRPr>
        <a:latin typeface="+mj-lt"/>
        <a:ea typeface="+mj-ea"/>
        <a:cs typeface="+mj-cs"/>
        <a:sym typeface="Helvetica Neue"/>
      </a:defRPr>
    </a:lvl8pPr>
    <a:lvl9pPr indent="1828800" latinLnBrk="0">
      <a:defRPr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9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73760" y="130951"/>
            <a:ext cx="15727681" cy="21448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73760" y="2275839"/>
            <a:ext cx="15727681" cy="7477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46346" y="8779791"/>
            <a:ext cx="4077548" cy="5207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omputer Vision in Practice: From Clinical Trust Industrial Speed"/>
          <p:cNvSpPr txBox="1"/>
          <p:nvPr/>
        </p:nvSpPr>
        <p:spPr>
          <a:xfrm>
            <a:off x="890119" y="3083645"/>
            <a:ext cx="11639552" cy="993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8300"/>
              </a:lnSpc>
              <a:defRPr sz="67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Computer Vision</a:t>
            </a:r>
            <a:r>
              <a:rPr lang="en-IN" dirty="0"/>
              <a:t>: Portfolio 2</a:t>
            </a:r>
            <a:endParaRPr dirty="0"/>
          </a:p>
        </p:txBody>
      </p:sp>
      <p:sp>
        <p:nvSpPr>
          <p:cNvPr id="29" name="A Portfolio Presentation of Assignments in Explainable and Edge Al"/>
          <p:cNvSpPr txBox="1"/>
          <p:nvPr/>
        </p:nvSpPr>
        <p:spPr>
          <a:xfrm>
            <a:off x="984249" y="4689976"/>
            <a:ext cx="10801350" cy="1359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400"/>
              </a:lnSpc>
              <a:spcBef>
                <a:spcPts val="9000"/>
              </a:spcBef>
              <a:defRPr sz="4700"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r>
              <a:rPr dirty="0"/>
              <a:t>A Portfolio Presentation of Assignments in Explainable and Edge Al</a:t>
            </a:r>
          </a:p>
        </p:txBody>
      </p:sp>
      <p:sp>
        <p:nvSpPr>
          <p:cNvPr id="30" name="Prahas Hegde, Rohan Sanjay Patil, Vidya Padmanabha…"/>
          <p:cNvSpPr txBox="1"/>
          <p:nvPr/>
        </p:nvSpPr>
        <p:spPr>
          <a:xfrm>
            <a:off x="984249" y="8165072"/>
            <a:ext cx="9296400" cy="803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ts val="9000"/>
              </a:spcBef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Prahas Hegde, Rohan Sanjay Patil, Vidya Padmanabha</a:t>
            </a:r>
          </a:p>
          <a:p>
            <a:pPr>
              <a:lnSpc>
                <a:spcPts val="3400"/>
              </a:lnSpc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Lecturer: Prof. Dr. Dominik </a:t>
            </a:r>
            <a:r>
              <a:rPr dirty="0" err="1"/>
              <a:t>Seuß</a:t>
            </a:r>
            <a:endParaRPr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61372CA-CF7A-F764-663D-5CE96F86F4AD}"/>
              </a:ext>
            </a:extLst>
          </p:cNvPr>
          <p:cNvCxnSpPr>
            <a:cxnSpLocks/>
          </p:cNvCxnSpPr>
          <p:nvPr/>
        </p:nvCxnSpPr>
        <p:spPr>
          <a:xfrm>
            <a:off x="984249" y="4383741"/>
            <a:ext cx="15517906" cy="0"/>
          </a:xfrm>
          <a:prstGeom prst="line">
            <a:avLst/>
          </a:prstGeom>
          <a:ln w="762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We Developed Two Criteria to Evaluate Explanation Quality…"/>
          <p:cNvSpPr txBox="1"/>
          <p:nvPr/>
        </p:nvSpPr>
        <p:spPr>
          <a:xfrm>
            <a:off x="874164" y="725768"/>
            <a:ext cx="1572687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spcBef>
                <a:spcPts val="2500"/>
              </a:spcBef>
              <a:defRPr sz="42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We Developed Two Criteria to Evaluate Explanation Quality</a:t>
            </a:r>
          </a:p>
        </p:txBody>
      </p:sp>
      <p:sp>
        <p:nvSpPr>
          <p:cNvPr id="85" name="Definition: Does the explanation highlight anatomically and pathologically meaningful regions?…"/>
          <p:cNvSpPr txBox="1"/>
          <p:nvPr/>
        </p:nvSpPr>
        <p:spPr>
          <a:xfrm>
            <a:off x="1025896" y="5211137"/>
            <a:ext cx="7394769" cy="30062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ts val="3400"/>
              </a:lnSpc>
              <a:buSzPct val="100000"/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rPr b="1" dirty="0"/>
              <a:t>Definition:</a:t>
            </a:r>
            <a:r>
              <a:rPr dirty="0"/>
              <a:t> Does the explanation highlight anatomically and pathologically meaningful regions?</a:t>
            </a:r>
          </a:p>
          <a:p>
            <a:pPr marL="260684" indent="-260684" algn="just">
              <a:lnSpc>
                <a:spcPts val="3400"/>
              </a:lnSpc>
              <a:buSzPct val="100000"/>
              <a:buChar char="•"/>
              <a:defRPr sz="26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algn="just">
              <a:lnSpc>
                <a:spcPts val="3400"/>
              </a:lnSpc>
              <a:buSzPct val="100000"/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rPr b="1" dirty="0"/>
              <a:t>Assesses:</a:t>
            </a:r>
            <a:r>
              <a:rPr dirty="0"/>
              <a:t> Focus on lung parenchyma, avoidance of artifacts (e.g., labels, bones), and correlation with visible opacities.</a:t>
            </a:r>
          </a:p>
        </p:txBody>
      </p:sp>
      <p:sp>
        <p:nvSpPr>
          <p:cNvPr id="86" name="Definition: How stable and reliable is the  explanation? Does it produce the same result every time for the same input?…"/>
          <p:cNvSpPr txBox="1"/>
          <p:nvPr/>
        </p:nvSpPr>
        <p:spPr>
          <a:xfrm>
            <a:off x="8955965" y="5211137"/>
            <a:ext cx="7416891" cy="30062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ts val="3400"/>
              </a:lnSpc>
              <a:buSzPct val="100000"/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rPr b="1" dirty="0"/>
              <a:t>Definition:</a:t>
            </a:r>
            <a:r>
              <a:rPr dirty="0"/>
              <a:t> How stable and reliable is the  explanation? Does it produce the same result every time for the same input?</a:t>
            </a:r>
          </a:p>
          <a:p>
            <a:pPr algn="just">
              <a:lnSpc>
                <a:spcPts val="3400"/>
              </a:lnSpc>
              <a:defRPr sz="26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algn="just">
              <a:lnSpc>
                <a:spcPts val="3400"/>
              </a:lnSpc>
              <a:buSzPct val="100000"/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rPr b="1" dirty="0"/>
              <a:t>Assesses:</a:t>
            </a:r>
            <a:r>
              <a:rPr dirty="0"/>
              <a:t> The deterministic vs. stochastic nature of the method Critical for reliable comparison and trust.</a:t>
            </a:r>
          </a:p>
        </p:txBody>
      </p:sp>
      <p:pic>
        <p:nvPicPr>
          <p:cNvPr id="87" name="Screenshot 2025-12-12 at 19.18.28.png" descr="Screenshot 2025-12-12 at 19.18.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897" y="2469719"/>
            <a:ext cx="7394769" cy="2418416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Screenshot 2025-12-12 at 19.19.02.png" descr="Screenshot 2025-12-12 at 19.19.0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8087" y="2469719"/>
            <a:ext cx="7394769" cy="241841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E2B6FB-79A3-89E8-0584-600B10EDAE26}"/>
              </a:ext>
            </a:extLst>
          </p:cNvPr>
          <p:cNvSpPr txBox="1"/>
          <p:nvPr/>
        </p:nvSpPr>
        <p:spPr>
          <a:xfrm>
            <a:off x="4609353" y="1674689"/>
            <a:ext cx="8256494" cy="49244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What makes an explanation 'good' in a clinical context?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ommendation: A Combined Approach to Build Clinical Trust"/>
          <p:cNvSpPr txBox="1"/>
          <p:nvPr/>
        </p:nvSpPr>
        <p:spPr>
          <a:xfrm>
            <a:off x="542247" y="965573"/>
            <a:ext cx="16390705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ts val="6500"/>
              </a:spcBef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4200" dirty="0"/>
              <a:t>Recommendation: A Combined Approach to Build Clinical Trust</a:t>
            </a:r>
          </a:p>
        </p:txBody>
      </p:sp>
      <p:sp>
        <p:nvSpPr>
          <p:cNvPr id="91" name="For a robust and trustworthy diagnostic system, we recommend a dual-analysis approach."/>
          <p:cNvSpPr txBox="1"/>
          <p:nvPr/>
        </p:nvSpPr>
        <p:spPr>
          <a:xfrm>
            <a:off x="1908158" y="1837163"/>
            <a:ext cx="13658882" cy="3824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For a robust and trustworthy diagnostic system, we recommend a dual-analysis approach.</a:t>
            </a:r>
          </a:p>
        </p:txBody>
      </p:sp>
      <p:sp>
        <p:nvSpPr>
          <p:cNvPr id="92" name="By combining the speed and precision of Grad-CAM with the intuitive clarity of LIME, we can create more transparent, reliable, and ultimately more trustworthy medical Al."/>
          <p:cNvSpPr txBox="1"/>
          <p:nvPr/>
        </p:nvSpPr>
        <p:spPr>
          <a:xfrm>
            <a:off x="828674" y="7456758"/>
            <a:ext cx="15817850" cy="952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3800"/>
              </a:lnSpc>
              <a:spcBef>
                <a:spcPts val="3900"/>
              </a:spcBef>
              <a:defRPr sz="2700">
                <a:latin typeface="Arial"/>
                <a:ea typeface="Arial"/>
                <a:cs typeface="Arial"/>
                <a:sym typeface="Arial"/>
              </a:defRPr>
            </a:pPr>
            <a:r>
              <a:rPr sz="2600" dirty="0"/>
              <a:t>By combining the </a:t>
            </a:r>
            <a:r>
              <a:rPr sz="2600" b="1" dirty="0">
                <a:solidFill>
                  <a:srgbClr val="C26124"/>
                </a:solidFill>
              </a:rPr>
              <a:t>speed </a:t>
            </a:r>
            <a:r>
              <a:rPr sz="2600" dirty="0"/>
              <a:t>and </a:t>
            </a:r>
            <a:r>
              <a:rPr sz="2600" b="1" dirty="0">
                <a:solidFill>
                  <a:srgbClr val="C26124"/>
                </a:solidFill>
              </a:rPr>
              <a:t>precision </a:t>
            </a:r>
            <a:r>
              <a:rPr sz="2600" dirty="0"/>
              <a:t>of Grad-CAM with the </a:t>
            </a:r>
            <a:r>
              <a:rPr sz="2600" b="1" dirty="0">
                <a:solidFill>
                  <a:srgbClr val="C26124"/>
                </a:solidFill>
              </a:rPr>
              <a:t>intuitive clarity </a:t>
            </a:r>
            <a:r>
              <a:rPr sz="2600" dirty="0"/>
              <a:t>of LIME, we can create more </a:t>
            </a:r>
            <a:r>
              <a:rPr sz="2600" b="1" dirty="0">
                <a:solidFill>
                  <a:srgbClr val="C26124"/>
                </a:solidFill>
              </a:rPr>
              <a:t>transparent, reliable, </a:t>
            </a:r>
            <a:r>
              <a:rPr sz="2600" dirty="0"/>
              <a:t>and ultimately more </a:t>
            </a:r>
            <a:r>
              <a:rPr sz="2600" b="1" dirty="0">
                <a:solidFill>
                  <a:srgbClr val="C26124"/>
                </a:solidFill>
              </a:rPr>
              <a:t>trustworthy </a:t>
            </a:r>
            <a:r>
              <a:rPr sz="2600" dirty="0"/>
              <a:t>medical Al.</a:t>
            </a:r>
          </a:p>
        </p:txBody>
      </p:sp>
      <p:pic>
        <p:nvPicPr>
          <p:cNvPr id="93" name="Screenshot 2025-12-12 at 19.09.28.png" descr="Screenshot 2025-12-12 at 19.09.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701" y="2651944"/>
            <a:ext cx="16302748" cy="43725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DAF9F2-3739-F942-F91B-8389B8AC8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omputer Vision in Practice: From Clinical Trust Industrial Speed">
            <a:extLst>
              <a:ext uri="{FF2B5EF4-FFF2-40B4-BE49-F238E27FC236}">
                <a16:creationId xmlns:a16="http://schemas.microsoft.com/office/drawing/2014/main" id="{4FF64546-6A63-2F32-9FE2-0F6D4360EAC3}"/>
              </a:ext>
            </a:extLst>
          </p:cNvPr>
          <p:cNvSpPr txBox="1"/>
          <p:nvPr/>
        </p:nvSpPr>
        <p:spPr>
          <a:xfrm>
            <a:off x="5585759" y="2823992"/>
            <a:ext cx="6492316" cy="993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ts val="8300"/>
              </a:lnSpc>
              <a:defRPr sz="67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IN" dirty="0"/>
              <a:t>ASSIGNMENT 2</a:t>
            </a:r>
            <a:endParaRPr dirty="0"/>
          </a:p>
        </p:txBody>
      </p:sp>
      <p:sp>
        <p:nvSpPr>
          <p:cNvPr id="29" name="A Portfolio Presentation of Assignments in Explainable and Edge Al">
            <a:extLst>
              <a:ext uri="{FF2B5EF4-FFF2-40B4-BE49-F238E27FC236}">
                <a16:creationId xmlns:a16="http://schemas.microsoft.com/office/drawing/2014/main" id="{AAD15333-DB79-5AB7-FD2F-5197B2B7C787}"/>
              </a:ext>
            </a:extLst>
          </p:cNvPr>
          <p:cNvSpPr txBox="1"/>
          <p:nvPr/>
        </p:nvSpPr>
        <p:spPr>
          <a:xfrm>
            <a:off x="1425388" y="4196917"/>
            <a:ext cx="14616953" cy="16546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ts val="5400"/>
              </a:lnSpc>
              <a:spcBef>
                <a:spcPts val="9000"/>
              </a:spcBef>
              <a:defRPr sz="4700"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algn="ctr">
              <a:lnSpc>
                <a:spcPts val="6844"/>
              </a:lnSpc>
              <a:spcBef>
                <a:spcPct val="0"/>
              </a:spcBef>
            </a:pPr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Edge AI for Industry 4.0 - Optimizing Models for On Device Inference</a:t>
            </a:r>
            <a:endParaRPr lang="en-IN" sz="4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2AB6248-597D-CD82-4340-B8D914DE1801}"/>
              </a:ext>
            </a:extLst>
          </p:cNvPr>
          <p:cNvCxnSpPr>
            <a:cxnSpLocks/>
          </p:cNvCxnSpPr>
          <p:nvPr/>
        </p:nvCxnSpPr>
        <p:spPr>
          <a:xfrm>
            <a:off x="1075765" y="3939988"/>
            <a:ext cx="15517906" cy="0"/>
          </a:xfrm>
          <a:prstGeom prst="line">
            <a:avLst/>
          </a:prstGeom>
          <a:ln w="762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85449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he New Challenge: Al for a 500-Bottle-Per-Minute Production Line"/>
          <p:cNvSpPr txBox="1"/>
          <p:nvPr/>
        </p:nvSpPr>
        <p:spPr>
          <a:xfrm>
            <a:off x="45620" y="682263"/>
            <a:ext cx="17485556" cy="677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ts val="4800"/>
              </a:spcBef>
              <a:defRPr sz="3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sz="4200" dirty="0"/>
              <a:t>Use Case Scenario: </a:t>
            </a:r>
            <a:r>
              <a:rPr lang="en-US" sz="4400" dirty="0"/>
              <a:t>Automated Assembly Line Vehicle Verification</a:t>
            </a:r>
            <a:endParaRPr sz="4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C1A2BB-B14A-67D8-BB3D-499B14E05320}"/>
              </a:ext>
            </a:extLst>
          </p:cNvPr>
          <p:cNvSpPr txBox="1"/>
          <p:nvPr/>
        </p:nvSpPr>
        <p:spPr>
          <a:xfrm>
            <a:off x="849985" y="4929568"/>
            <a:ext cx="15876825" cy="892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An automotive assembly plant produces mixed models (Cars and Transport Trucks) on a single final assembly line. Vehicles must be instantly identified and routed to the correct finishing bay.</a:t>
            </a:r>
          </a:p>
        </p:txBody>
      </p:sp>
      <p:pic>
        <p:nvPicPr>
          <p:cNvPr id="3" name="object 2">
            <a:extLst>
              <a:ext uri="{FF2B5EF4-FFF2-40B4-BE49-F238E27FC236}">
                <a16:creationId xmlns:a16="http://schemas.microsoft.com/office/drawing/2014/main" id="{73251DE6-CC6F-A79F-C05F-F0D8430442AB}"/>
              </a:ext>
            </a:extLst>
          </p:cNvPr>
          <p:cNvPicPr/>
          <p:nvPr/>
        </p:nvPicPr>
        <p:blipFill>
          <a:blip r:embed="rId2" cstate="print"/>
          <a:srcRect t="15195"/>
          <a:stretch>
            <a:fillRect/>
          </a:stretch>
        </p:blipFill>
        <p:spPr>
          <a:xfrm>
            <a:off x="1360054" y="1670418"/>
            <a:ext cx="14755091" cy="2948103"/>
          </a:xfrm>
          <a:prstGeom prst="rect">
            <a:avLst/>
          </a:prstGeom>
        </p:spPr>
      </p:pic>
      <p:pic>
        <p:nvPicPr>
          <p:cNvPr id="6" name="Picture 5" descr="A clock with a white background&#10;&#10;AI-generated content may be incorrect.">
            <a:extLst>
              <a:ext uri="{FF2B5EF4-FFF2-40B4-BE49-F238E27FC236}">
                <a16:creationId xmlns:a16="http://schemas.microsoft.com/office/drawing/2014/main" id="{FC35B03A-C679-DAAF-37D7-859819AAD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875" y="5822118"/>
            <a:ext cx="12733447" cy="339115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image.jpeg" descr="imag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1728" y="3213541"/>
            <a:ext cx="2527300" cy="1993900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Our Mission: Optimize a Model and Design an Edge Al System"/>
          <p:cNvSpPr txBox="1"/>
          <p:nvPr/>
        </p:nvSpPr>
        <p:spPr>
          <a:xfrm>
            <a:off x="626595" y="758408"/>
            <a:ext cx="16222009" cy="718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ts val="6200"/>
              </a:lnSpc>
              <a:spcBef>
                <a:spcPts val="2700"/>
              </a:spcBef>
              <a:defRPr sz="4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4200" dirty="0"/>
              <a:t>Our </a:t>
            </a:r>
            <a:r>
              <a:rPr lang="en-IN" sz="4200" dirty="0"/>
              <a:t>Objective</a:t>
            </a:r>
            <a:r>
              <a:rPr sz="4200" dirty="0"/>
              <a:t>: Optimize a Model and Design an Edge Al System</a:t>
            </a:r>
          </a:p>
        </p:txBody>
      </p:sp>
      <p:sp>
        <p:nvSpPr>
          <p:cNvPr id="102" name="Practical Model Optimization"/>
          <p:cNvSpPr txBox="1"/>
          <p:nvPr/>
        </p:nvSpPr>
        <p:spPr>
          <a:xfrm>
            <a:off x="1614524" y="2104845"/>
            <a:ext cx="5914951" cy="481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ts val="2700"/>
              </a:spcBef>
              <a:defRPr sz="3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Practical Model Optimization</a:t>
            </a:r>
          </a:p>
        </p:txBody>
      </p:sp>
      <p:sp>
        <p:nvSpPr>
          <p:cNvPr id="103" name="Compress a pre-trained ResNet18 model by a target of 50%, removing parameters while maintaining (or improving) accuracy for deployment on a resource-constrained device."/>
          <p:cNvSpPr txBox="1"/>
          <p:nvPr/>
        </p:nvSpPr>
        <p:spPr>
          <a:xfrm>
            <a:off x="971549" y="5830978"/>
            <a:ext cx="7200900" cy="2308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just"/>
            <a:r>
              <a:rPr lang="en-IN" dirty="0"/>
              <a:t>Compress a pre-trained MobileNetV2 model using pruning techniques (L2 and Taylor methods), comparing iterative vs. one-shot approaches to achieve 50% sparsity while maintaining &gt;95% accuracy for deployment on NVIDIA Jetson Nano.</a:t>
            </a:r>
            <a:endParaRPr dirty="0"/>
          </a:p>
        </p:txBody>
      </p:sp>
      <p:sp>
        <p:nvSpPr>
          <p:cNvPr id="104" name="Edge Al System Design"/>
          <p:cNvSpPr txBox="1"/>
          <p:nvPr/>
        </p:nvSpPr>
        <p:spPr>
          <a:xfrm>
            <a:off x="10391675" y="2033959"/>
            <a:ext cx="4819849" cy="481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Edge Al System Design</a:t>
            </a:r>
          </a:p>
        </p:txBody>
      </p:sp>
      <p:sp>
        <p:nvSpPr>
          <p:cNvPr id="105" name="Sketch a complete system architecture for a potential customer, demonstrating how Al at the edge outperforms a cloud solution in an Industry 4.0 scenario."/>
          <p:cNvSpPr txBox="1"/>
          <p:nvPr/>
        </p:nvSpPr>
        <p:spPr>
          <a:xfrm>
            <a:off x="9238878" y="5830978"/>
            <a:ext cx="7493000" cy="1538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000"/>
              </a:lnSpc>
              <a:defRPr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just"/>
            <a:r>
              <a:rPr lang="en-US" dirty="0"/>
              <a:t>Design a complete system architecture demonstrating how AI at the edge outperforms cloud solutions for real-time vehicle classification in automotive manufacturing.</a:t>
            </a:r>
            <a:endParaRPr dirty="0"/>
          </a:p>
        </p:txBody>
      </p:sp>
      <p:pic>
        <p:nvPicPr>
          <p:cNvPr id="3" name="Picture 2" descr="A close-up of a network&#10;&#10;AI-generated content may be incorrect.">
            <a:extLst>
              <a:ext uri="{FF2B5EF4-FFF2-40B4-BE49-F238E27FC236}">
                <a16:creationId xmlns:a16="http://schemas.microsoft.com/office/drawing/2014/main" id="{F91098AE-0FBA-4457-8826-DDD96C6E4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8438" y="3213541"/>
            <a:ext cx="4867122" cy="204251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image.jpeg" descr="imag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8845" y="7473001"/>
            <a:ext cx="1174750" cy="895350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Iterative Pruning Delivered Higher Accuracy with a Smaller Model"/>
          <p:cNvSpPr txBox="1"/>
          <p:nvPr/>
        </p:nvSpPr>
        <p:spPr>
          <a:xfrm>
            <a:off x="742370" y="676493"/>
            <a:ext cx="16725733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ts val="4600"/>
              </a:spcBef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4200" dirty="0"/>
              <a:t>Iterative Pruning Delivered Higher Accuracy with a Smaller Model</a:t>
            </a:r>
          </a:p>
        </p:txBody>
      </p:sp>
      <p:sp>
        <p:nvSpPr>
          <p:cNvPr id="110" name="Accuracy vs. Sparsity Trade-off"/>
          <p:cNvSpPr txBox="1"/>
          <p:nvPr/>
        </p:nvSpPr>
        <p:spPr>
          <a:xfrm>
            <a:off x="6625108" y="1655071"/>
            <a:ext cx="4224983" cy="34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Accuracy vs. Sparsity Trade-off</a:t>
            </a:r>
          </a:p>
        </p:txBody>
      </p:sp>
      <p:pic>
        <p:nvPicPr>
          <p:cNvPr id="3" name="Picture 2" descr="A comparison of a graph&#10;&#10;AI-generated content may be incorrect.">
            <a:extLst>
              <a:ext uri="{FF2B5EF4-FFF2-40B4-BE49-F238E27FC236}">
                <a16:creationId xmlns:a16="http://schemas.microsoft.com/office/drawing/2014/main" id="{289F9012-CA99-22C3-FA2D-6744401FA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353" y="2188066"/>
            <a:ext cx="13022492" cy="4305901"/>
          </a:xfrm>
          <a:prstGeom prst="rect">
            <a:avLst/>
          </a:prstGeom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1C368946-CB1E-30CA-0549-73CA671A6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047" y="6405097"/>
            <a:ext cx="9173466" cy="3070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Keys Insights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Iterative pruning (Taylor &amp; L2) significantly outperforms One-Shot pruning in maintaining accuracy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Both methods achieved target 50% sparsity successfully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Taylor Iterative maintained 95.2% accuracy at 50% sparsity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48DC74-8574-F929-AA05-8C9D8C0DE1CE}"/>
              </a:ext>
            </a:extLst>
          </p:cNvPr>
          <p:cNvSpPr txBox="1"/>
          <p:nvPr/>
        </p:nvSpPr>
        <p:spPr>
          <a:xfrm>
            <a:off x="10004613" y="7121857"/>
            <a:ext cx="6418982" cy="24929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600" dirty="0"/>
              <a:t>Taylor Iterative Baseline Accuracy: 95.4% </a:t>
            </a:r>
          </a:p>
          <a:p>
            <a:pPr>
              <a:lnSpc>
                <a:spcPct val="150000"/>
              </a:lnSpc>
            </a:pPr>
            <a:r>
              <a:rPr lang="en-US" sz="2600" dirty="0"/>
              <a:t>Pruned Accuracy: 95.2% (-0.2%) </a:t>
            </a:r>
          </a:p>
          <a:p>
            <a:pPr>
              <a:lnSpc>
                <a:spcPct val="150000"/>
              </a:lnSpc>
            </a:pPr>
            <a:r>
              <a:rPr lang="en-US" sz="2600" dirty="0"/>
              <a:t>Sparsity Achieved: 50.1% Size </a:t>
            </a:r>
          </a:p>
          <a:p>
            <a:pPr>
              <a:lnSpc>
                <a:spcPct val="150000"/>
              </a:lnSpc>
            </a:pPr>
            <a:r>
              <a:rPr lang="en-US" sz="2600" dirty="0"/>
              <a:t>Reduction: from 8.9 MB to 6.1 MB</a:t>
            </a:r>
            <a:endParaRPr kumimoji="0" lang="en-IN" sz="2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Our Solution: A Complete Edge Al System for Quality Control"/>
          <p:cNvSpPr txBox="1"/>
          <p:nvPr/>
        </p:nvSpPr>
        <p:spPr>
          <a:xfrm>
            <a:off x="3470132" y="330773"/>
            <a:ext cx="10534935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ts val="2900"/>
              </a:spcBef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4200" dirty="0"/>
              <a:t>A Complete Edge Al System</a:t>
            </a:r>
            <a:r>
              <a:rPr lang="en-IN" sz="4200" dirty="0"/>
              <a:t> Architecture</a:t>
            </a:r>
            <a:endParaRPr sz="4200" dirty="0"/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6CD4A83-ECE2-60B9-EF39-129C0FC84C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8139" y="1100484"/>
            <a:ext cx="8218920" cy="83223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image.jpeg" descr="imag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941" y="2036306"/>
            <a:ext cx="2487413" cy="21053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image.jpeg" descr="image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7474" y="2004557"/>
            <a:ext cx="2437451" cy="2183550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How Optimization Translates to Factory Floor Benefits"/>
          <p:cNvSpPr txBox="1"/>
          <p:nvPr/>
        </p:nvSpPr>
        <p:spPr>
          <a:xfrm>
            <a:off x="1779981" y="766553"/>
            <a:ext cx="1390925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4200" dirty="0"/>
              <a:t>How Optimization Translates to Factory Floor Benefits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F78CF4-78B8-550A-3A69-E9866FA08C98}"/>
              </a:ext>
            </a:extLst>
          </p:cNvPr>
          <p:cNvSpPr txBox="1"/>
          <p:nvPr/>
        </p:nvSpPr>
        <p:spPr>
          <a:xfrm>
            <a:off x="871070" y="4573867"/>
            <a:ext cx="7519895" cy="45961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just"/>
            <a:r>
              <a:rPr lang="en-IN" sz="2600" b="1" dirty="0">
                <a:latin typeface="Arial" panose="020B0604020202020204" pitchFamily="34" charset="0"/>
                <a:cs typeface="Arial" panose="020B0604020202020204" pitchFamily="34" charset="0"/>
              </a:rPr>
              <a:t>Structured Pruning </a:t>
            </a:r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IN" sz="2600" b="1" dirty="0">
                <a:latin typeface="Arial" panose="020B0604020202020204" pitchFamily="34" charset="0"/>
                <a:cs typeface="Arial" panose="020B0604020202020204" pitchFamily="34" charset="0"/>
              </a:rPr>
              <a:t>The Throughput Booster)</a:t>
            </a:r>
          </a:p>
          <a:p>
            <a:pPr algn="just"/>
            <a:endParaRPr lang="en-IN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6510" marR="5080" indent="-3175" algn="just">
              <a:spcBef>
                <a:spcPts val="830"/>
              </a:spcBef>
              <a:tabLst>
                <a:tab pos="1440180" algn="l"/>
              </a:tabLst>
            </a:pPr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Achieves ~85ms inference on the Jetson Nano, comfortably exceeding the &gt;10 FPS requirement for peak production.</a:t>
            </a:r>
          </a:p>
          <a:p>
            <a:pPr algn="just"/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• 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Reduced GPU load keeps the Jetson Nano within its 10W power its 10W power limit, eliminating the need for cooling fans that could clog with factory dust.</a:t>
            </a:r>
          </a:p>
          <a:p>
            <a:pPr algn="just"/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E89E65-7633-A16C-FA70-D8A39CACC413}"/>
              </a:ext>
            </a:extLst>
          </p:cNvPr>
          <p:cNvSpPr txBox="1"/>
          <p:nvPr/>
        </p:nvSpPr>
        <p:spPr>
          <a:xfrm>
            <a:off x="9084235" y="4573866"/>
            <a:ext cx="7519895" cy="53514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just"/>
            <a:r>
              <a:rPr lang="en-IN" sz="2600" b="1" dirty="0">
                <a:latin typeface="Arial" panose="020B0604020202020204" pitchFamily="34" charset="0"/>
                <a:cs typeface="Arial" panose="020B0604020202020204" pitchFamily="34" charset="0"/>
              </a:rPr>
              <a:t>Quantization (The ‘Reaction Time’ Accelerator)</a:t>
            </a:r>
          </a:p>
          <a:p>
            <a:pPr algn="just"/>
            <a:endParaRPr lang="en-IN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970" marR="5080" indent="-1905" algn="just">
              <a:lnSpc>
                <a:spcPct val="101699"/>
              </a:lnSpc>
              <a:spcBef>
                <a:spcPts val="495"/>
              </a:spcBef>
              <a:tabLst>
                <a:tab pos="819785" algn="l"/>
                <a:tab pos="2021839" algn="l"/>
              </a:tabLst>
            </a:pPr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• 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Reduces inference time further, from ~85ms to ~60ms. This guarantees the PLC receives the signal in time for the pneumatic gate to actuate before the vehicle passes.</a:t>
            </a:r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335" algn="just">
              <a:lnSpc>
                <a:spcPts val="2810"/>
              </a:lnSpc>
              <a:spcBef>
                <a:spcPts val="530"/>
              </a:spcBef>
            </a:pPr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4x reduction in memory bandwidth</a:t>
            </a:r>
          </a:p>
          <a:p>
            <a:pPr marL="19050" algn="just">
              <a:lnSpc>
                <a:spcPts val="2990"/>
              </a:lnSpc>
            </a:pP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and energy per operation lowers the Jetson's power draw to~7W, increasing reliability during power fluctuations.</a:t>
            </a:r>
          </a:p>
          <a:p>
            <a:pPr marL="19050">
              <a:lnSpc>
                <a:spcPts val="2990"/>
              </a:lnSpc>
            </a:pPr>
            <a:endParaRPr lang="en-US" sz="3200" dirty="0"/>
          </a:p>
          <a:p>
            <a:pPr algn="just"/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09AC18-B4D8-80EC-42C2-51555A32E508}"/>
              </a:ext>
            </a:extLst>
          </p:cNvPr>
          <p:cNvCxnSpPr>
            <a:cxnSpLocks/>
          </p:cNvCxnSpPr>
          <p:nvPr/>
        </p:nvCxnSpPr>
        <p:spPr>
          <a:xfrm>
            <a:off x="8734610" y="1845058"/>
            <a:ext cx="0" cy="6749478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.jpeg" descr="imag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2850" y="679450"/>
            <a:ext cx="2349500" cy="2190750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The Critical Balance: Avoiding the Risks…"/>
          <p:cNvSpPr txBox="1"/>
          <p:nvPr/>
        </p:nvSpPr>
        <p:spPr>
          <a:xfrm>
            <a:off x="965201" y="3206750"/>
            <a:ext cx="15405099" cy="1292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spcBef>
                <a:spcPts val="1000"/>
              </a:spcBef>
              <a:defRPr sz="4600" b="1">
                <a:latin typeface="Arial"/>
                <a:ea typeface="Arial"/>
                <a:cs typeface="Arial"/>
                <a:sym typeface="Arial"/>
              </a:defRPr>
            </a:pPr>
            <a:r>
              <a:rPr sz="4200" dirty="0"/>
              <a:t>The Critical Balance: Avoiding the Risks</a:t>
            </a:r>
          </a:p>
          <a:p>
            <a:pPr algn="ctr">
              <a:defRPr sz="4600" b="1">
                <a:latin typeface="Arial"/>
                <a:ea typeface="Arial"/>
                <a:cs typeface="Arial"/>
                <a:sym typeface="Arial"/>
              </a:defRPr>
            </a:pPr>
            <a:r>
              <a:rPr sz="4200" dirty="0"/>
              <a:t>of Over-Compression</a:t>
            </a:r>
          </a:p>
        </p:txBody>
      </p:sp>
      <p:sp>
        <p:nvSpPr>
          <p:cNvPr id="156" name="Increased False Negatives…"/>
          <p:cNvSpPr txBox="1"/>
          <p:nvPr/>
        </p:nvSpPr>
        <p:spPr>
          <a:xfrm>
            <a:off x="965200" y="5149850"/>
            <a:ext cx="7194550" cy="26314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marL="14604">
              <a:lnSpc>
                <a:spcPct val="150000"/>
              </a:lnSpc>
              <a:spcBef>
                <a:spcPts val="380"/>
              </a:spcBef>
            </a:pPr>
            <a:r>
              <a:rPr lang="en-US" sz="3100" b="1" dirty="0">
                <a:latin typeface="Arial"/>
                <a:cs typeface="Arial"/>
              </a:rPr>
              <a:t>Increased Misclassification</a:t>
            </a:r>
          </a:p>
          <a:p>
            <a:pPr marL="14604">
              <a:lnSpc>
                <a:spcPct val="150000"/>
              </a:lnSpc>
              <a:spcBef>
                <a:spcPts val="380"/>
              </a:spcBef>
            </a:pPr>
            <a:r>
              <a:rPr lang="en-US" sz="2600" dirty="0">
                <a:latin typeface="Arial"/>
                <a:cs typeface="Arial"/>
              </a:rPr>
              <a:t>Pruning beyond 70% can lead to errors.</a:t>
            </a:r>
          </a:p>
          <a:p>
            <a:pPr marL="13970" marR="5080" indent="9525">
              <a:spcBef>
                <a:spcPts val="489"/>
              </a:spcBef>
            </a:pPr>
            <a:r>
              <a:rPr lang="en-US" sz="2600" b="1" dirty="0">
                <a:latin typeface="Arial"/>
                <a:cs typeface="Arial"/>
              </a:rPr>
              <a:t>Consequence: </a:t>
            </a:r>
            <a:r>
              <a:rPr lang="en-US" sz="2600" dirty="0">
                <a:latin typeface="Arial"/>
                <a:cs typeface="Arial"/>
              </a:rPr>
              <a:t>False Negatives and False Positives cause production delays and require costly manual intervention.</a:t>
            </a:r>
          </a:p>
        </p:txBody>
      </p:sp>
      <p:sp>
        <p:nvSpPr>
          <p:cNvPr id="2" name="Increased False Negatives…">
            <a:extLst>
              <a:ext uri="{FF2B5EF4-FFF2-40B4-BE49-F238E27FC236}">
                <a16:creationId xmlns:a16="http://schemas.microsoft.com/office/drawing/2014/main" id="{CFA53B60-F080-8C7B-9E5A-35AF95042A27}"/>
              </a:ext>
            </a:extLst>
          </p:cNvPr>
          <p:cNvSpPr txBox="1"/>
          <p:nvPr/>
        </p:nvSpPr>
        <p:spPr>
          <a:xfrm>
            <a:off x="9315452" y="5025581"/>
            <a:ext cx="7194550" cy="3451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3200" b="1" dirty="0"/>
              <a:t>Loss of Robustness &amp; Generalization</a:t>
            </a:r>
          </a:p>
          <a:p>
            <a:pPr>
              <a:lnSpc>
                <a:spcPct val="150000"/>
              </a:lnSpc>
            </a:pPr>
            <a:r>
              <a:rPr lang="en-US" sz="2600" dirty="0">
                <a:latin typeface="Arial"/>
                <a:cs typeface="Arial"/>
              </a:rPr>
              <a:t>The model may become brittle.</a:t>
            </a:r>
          </a:p>
          <a:p>
            <a:pPr marL="22225" marR="5080" indent="18415" algn="just">
              <a:lnSpc>
                <a:spcPct val="99400"/>
              </a:lnSpc>
              <a:spcBef>
                <a:spcPts val="495"/>
              </a:spcBef>
            </a:pPr>
            <a:r>
              <a:rPr lang="en-US" sz="2600" b="1" dirty="0">
                <a:latin typeface="Arial"/>
                <a:cs typeface="Arial"/>
              </a:rPr>
              <a:t>Consequence</a:t>
            </a:r>
            <a:r>
              <a:rPr lang="en-US" sz="2600" dirty="0">
                <a:latin typeface="Arial"/>
                <a:cs typeface="Arial"/>
              </a:rPr>
              <a:t>: It may fail to generalize to normal production variations like lighting changes, camera vibrations, or the introduction of new vehicle models.</a:t>
            </a:r>
          </a:p>
          <a:p>
            <a:pPr marL="13970" marR="5080" indent="9525">
              <a:spcBef>
                <a:spcPts val="489"/>
              </a:spcBef>
            </a:pPr>
            <a:endParaRPr lang="en-US" sz="2600" dirty="0">
              <a:latin typeface="Arial"/>
              <a:cs typeface="Arial"/>
            </a:endParaRP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CC686-0918-B0B5-1EB4-BF1255D30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omputer Vision in Practice: From Clinical Trust Industrial Speed">
            <a:extLst>
              <a:ext uri="{FF2B5EF4-FFF2-40B4-BE49-F238E27FC236}">
                <a16:creationId xmlns:a16="http://schemas.microsoft.com/office/drawing/2014/main" id="{91B0DB2B-0966-AC5E-B651-52A3FC30E058}"/>
              </a:ext>
            </a:extLst>
          </p:cNvPr>
          <p:cNvSpPr txBox="1"/>
          <p:nvPr/>
        </p:nvSpPr>
        <p:spPr>
          <a:xfrm>
            <a:off x="6064250" y="3622961"/>
            <a:ext cx="5346700" cy="993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ts val="8300"/>
              </a:lnSpc>
              <a:defRPr sz="67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IN" dirty="0"/>
              <a:t>THANK YOU</a:t>
            </a:r>
            <a:endParaRPr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98D2E38-9393-761B-C5D3-A38A1E320BA7}"/>
              </a:ext>
            </a:extLst>
          </p:cNvPr>
          <p:cNvCxnSpPr>
            <a:cxnSpLocks/>
          </p:cNvCxnSpPr>
          <p:nvPr/>
        </p:nvCxnSpPr>
        <p:spPr>
          <a:xfrm>
            <a:off x="1237129" y="5136777"/>
            <a:ext cx="15517906" cy="0"/>
          </a:xfrm>
          <a:prstGeom prst="line">
            <a:avLst/>
          </a:prstGeom>
          <a:ln w="762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92173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.jpeg" descr="imag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803" y="2341987"/>
            <a:ext cx="14963593" cy="2835130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Tackling Two Critical Frontiers in Applied Al"/>
          <p:cNvSpPr txBox="1"/>
          <p:nvPr/>
        </p:nvSpPr>
        <p:spPr>
          <a:xfrm>
            <a:off x="3086213" y="913005"/>
            <a:ext cx="11302774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4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4200" dirty="0"/>
              <a:t>Tackling Two Critical Frontiers in Applied Al</a:t>
            </a:r>
          </a:p>
        </p:txBody>
      </p:sp>
      <p:sp>
        <p:nvSpPr>
          <p:cNvPr id="34" name="Part I: Explainable Al in Medicine"/>
          <p:cNvSpPr txBox="1"/>
          <p:nvPr/>
        </p:nvSpPr>
        <p:spPr>
          <a:xfrm>
            <a:off x="1726450" y="5652213"/>
            <a:ext cx="6763160" cy="481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IN" dirty="0"/>
              <a:t>Part I</a:t>
            </a:r>
            <a:r>
              <a:rPr dirty="0"/>
              <a:t>: Explainable Al in Medicine</a:t>
            </a:r>
          </a:p>
        </p:txBody>
      </p:sp>
      <p:sp>
        <p:nvSpPr>
          <p:cNvPr id="35" name="Part II: Edge Al for Industry 4.0"/>
          <p:cNvSpPr txBox="1"/>
          <p:nvPr/>
        </p:nvSpPr>
        <p:spPr>
          <a:xfrm>
            <a:off x="9811426" y="5652213"/>
            <a:ext cx="6306902" cy="481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IN" dirty="0"/>
              <a:t>Part</a:t>
            </a:r>
            <a:r>
              <a:rPr dirty="0"/>
              <a:t> II: Edge Al for Industry</a:t>
            </a:r>
            <a:r>
              <a:rPr lang="en-IN" dirty="0"/>
              <a:t> 4.0</a:t>
            </a:r>
            <a:endParaRPr dirty="0"/>
          </a:p>
        </p:txBody>
      </p:sp>
      <p:sp>
        <p:nvSpPr>
          <p:cNvPr id="36" name="The Challenge of Trust…"/>
          <p:cNvSpPr txBox="1"/>
          <p:nvPr/>
        </p:nvSpPr>
        <p:spPr>
          <a:xfrm>
            <a:off x="1898105" y="6459620"/>
            <a:ext cx="6419850" cy="1903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spcBef>
                <a:spcPts val="1800"/>
              </a:spcBef>
              <a:defRPr sz="3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The Challenge of Trust</a:t>
            </a:r>
          </a:p>
          <a:p>
            <a:pPr algn="ctr">
              <a:lnSpc>
                <a:spcPts val="3700"/>
              </a:lnSpc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How can we make life-or-death decisions from a medical Al transparent and trustworthy for clinicians?</a:t>
            </a:r>
          </a:p>
        </p:txBody>
      </p:sp>
      <p:sp>
        <p:nvSpPr>
          <p:cNvPr id="3" name="The Challenge of Trust…">
            <a:extLst>
              <a:ext uri="{FF2B5EF4-FFF2-40B4-BE49-F238E27FC236}">
                <a16:creationId xmlns:a16="http://schemas.microsoft.com/office/drawing/2014/main" id="{6F3EBF59-55C1-C2AB-3ACA-55CB134C9A64}"/>
              </a:ext>
            </a:extLst>
          </p:cNvPr>
          <p:cNvSpPr txBox="1"/>
          <p:nvPr/>
        </p:nvSpPr>
        <p:spPr>
          <a:xfrm>
            <a:off x="9754952" y="6549838"/>
            <a:ext cx="6419850" cy="1723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spcBef>
                <a:spcPts val="1800"/>
              </a:spcBef>
              <a:defRPr sz="3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The Challenge of </a:t>
            </a:r>
            <a:r>
              <a:rPr lang="en-IN" dirty="0"/>
              <a:t>Speed</a:t>
            </a:r>
            <a:endParaRPr dirty="0"/>
          </a:p>
          <a:p>
            <a:pPr algn="ctr"/>
            <a:r>
              <a:rPr lang="en-IN" sz="2600" dirty="0">
                <a:latin typeface="Arial"/>
                <a:cs typeface="Arial"/>
              </a:rPr>
              <a:t>How do we make Al fast, reliable, and small enough to perform quality control on a high-speed factory floor?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70791-C0B2-49CE-6D5D-D234B8628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omputer Vision in Practice: From Clinical Trust Industrial Speed">
            <a:extLst>
              <a:ext uri="{FF2B5EF4-FFF2-40B4-BE49-F238E27FC236}">
                <a16:creationId xmlns:a16="http://schemas.microsoft.com/office/drawing/2014/main" id="{86D3099B-2864-6AA6-174D-DDDAC9151455}"/>
              </a:ext>
            </a:extLst>
          </p:cNvPr>
          <p:cNvSpPr txBox="1"/>
          <p:nvPr/>
        </p:nvSpPr>
        <p:spPr>
          <a:xfrm>
            <a:off x="5585759" y="2823992"/>
            <a:ext cx="6492316" cy="993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ts val="8300"/>
              </a:lnSpc>
              <a:defRPr sz="67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IN" dirty="0"/>
              <a:t>ASSIGNMENT 1</a:t>
            </a:r>
            <a:endParaRPr dirty="0"/>
          </a:p>
        </p:txBody>
      </p:sp>
      <p:sp>
        <p:nvSpPr>
          <p:cNvPr id="29" name="A Portfolio Presentation of Assignments in Explainable and Edge Al">
            <a:extLst>
              <a:ext uri="{FF2B5EF4-FFF2-40B4-BE49-F238E27FC236}">
                <a16:creationId xmlns:a16="http://schemas.microsoft.com/office/drawing/2014/main" id="{8AAB7460-F668-9786-7698-1735E8D00629}"/>
              </a:ext>
            </a:extLst>
          </p:cNvPr>
          <p:cNvSpPr txBox="1"/>
          <p:nvPr/>
        </p:nvSpPr>
        <p:spPr>
          <a:xfrm>
            <a:off x="1425388" y="4196917"/>
            <a:ext cx="14616953" cy="1668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ts val="5400"/>
              </a:lnSpc>
              <a:spcBef>
                <a:spcPts val="9000"/>
              </a:spcBef>
              <a:defRPr sz="4700"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algn="ctr">
              <a:lnSpc>
                <a:spcPts val="6844"/>
              </a:lnSpc>
              <a:spcBef>
                <a:spcPct val="0"/>
              </a:spcBef>
            </a:pPr>
            <a:r>
              <a:rPr lang="en-US" sz="4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Explainable AI for Medical Imaging - Interpreting Chest X Ray Pneumonia Predictions</a:t>
            </a:r>
            <a:endParaRPr lang="en-US" sz="4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Quicksand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C17FB83-6EEC-D17D-2972-C53DFB714067}"/>
              </a:ext>
            </a:extLst>
          </p:cNvPr>
          <p:cNvCxnSpPr>
            <a:cxnSpLocks/>
          </p:cNvCxnSpPr>
          <p:nvPr/>
        </p:nvCxnSpPr>
        <p:spPr>
          <a:xfrm>
            <a:off x="1075765" y="3939988"/>
            <a:ext cx="15517906" cy="0"/>
          </a:xfrm>
          <a:prstGeom prst="line">
            <a:avLst/>
          </a:prstGeom>
          <a:ln w="762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726565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.jpeg" descr="imag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250" y="7607300"/>
            <a:ext cx="965200" cy="971550"/>
          </a:xfrm>
          <a:prstGeom prst="rect">
            <a:avLst/>
          </a:prstGeom>
          <a:ln w="12700">
            <a:miter lim="400000"/>
          </a:ln>
        </p:spPr>
      </p:pic>
      <p:pic>
        <p:nvPicPr>
          <p:cNvPr id="40" name="image.jpeg" descr="image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0" y="7600950"/>
            <a:ext cx="876300" cy="1003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1" name="image.jpeg" descr="image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60200" y="7518400"/>
            <a:ext cx="1136650" cy="1073150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The ‘Black Box’ in Medical Al is a Critical Barrier to Trust"/>
          <p:cNvSpPr txBox="1"/>
          <p:nvPr/>
        </p:nvSpPr>
        <p:spPr>
          <a:xfrm>
            <a:off x="1467980" y="941107"/>
            <a:ext cx="14539237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46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4200" dirty="0"/>
              <a:t>The ‘Black Box’ in Medical Al is a Critical Barrier to Trust</a:t>
            </a:r>
          </a:p>
        </p:txBody>
      </p:sp>
      <p:sp>
        <p:nvSpPr>
          <p:cNvPr id="43" name="High Performance: Deep learning models can diagnose diseases with high accuracy."/>
          <p:cNvSpPr txBox="1"/>
          <p:nvPr/>
        </p:nvSpPr>
        <p:spPr>
          <a:xfrm>
            <a:off x="1879600" y="7613650"/>
            <a:ext cx="3587750" cy="1265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High Performance: </a:t>
            </a:r>
            <a:r>
              <a:rPr b="0"/>
              <a:t>Deep learning models can diagnose diseases with high accuracy.</a:t>
            </a:r>
          </a:p>
        </p:txBody>
      </p:sp>
      <p:sp>
        <p:nvSpPr>
          <p:cNvPr id="44" name="Lack of Transparency: Their decision-making process is often opaque, making it difficult to understand *why* a prediction was made."/>
          <p:cNvSpPr txBox="1"/>
          <p:nvPr/>
        </p:nvSpPr>
        <p:spPr>
          <a:xfrm>
            <a:off x="7283450" y="7613650"/>
            <a:ext cx="3898900" cy="15832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Lack of Transparency: </a:t>
            </a:r>
            <a:r>
              <a:rPr b="0"/>
              <a:t>Their decision-making process is often opaque, making it difficult to understand </a:t>
            </a:r>
            <a:r>
              <a:rPr b="0">
                <a:latin typeface="Microsoft Sans Serif"/>
                <a:ea typeface="Microsoft Sans Serif"/>
                <a:cs typeface="Microsoft Sans Serif"/>
                <a:sym typeface="Microsoft Sans Serif"/>
              </a:rPr>
              <a:t>*why*</a:t>
            </a:r>
            <a:r>
              <a:rPr b="0"/>
              <a:t> a prediction was made.</a:t>
            </a:r>
          </a:p>
        </p:txBody>
      </p:sp>
      <p:sp>
        <p:nvSpPr>
          <p:cNvPr id="45" name="The Trust Gap: This opacity creates a barrier to adoption where accountability and understanding are essential."/>
          <p:cNvSpPr txBox="1"/>
          <p:nvPr/>
        </p:nvSpPr>
        <p:spPr>
          <a:xfrm>
            <a:off x="13049250" y="7613650"/>
            <a:ext cx="3606800" cy="1265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2500"/>
              </a:lnSpc>
              <a:defRPr sz="2200" b="1">
                <a:latin typeface="Arial"/>
                <a:ea typeface="Arial"/>
                <a:cs typeface="Arial"/>
                <a:sym typeface="Arial"/>
              </a:defRPr>
            </a:pPr>
            <a:r>
              <a:t>The Trust Gap: </a:t>
            </a:r>
            <a:r>
              <a:rPr b="0"/>
              <a:t>This opacity creates a barrier to adoption where accountability and understanding are essential.</a:t>
            </a:r>
          </a:p>
        </p:txBody>
      </p:sp>
      <p:pic>
        <p:nvPicPr>
          <p:cNvPr id="46" name="Screenshot 2025-12-12 at 18.33.02.png" descr="Screenshot 2025-12-12 at 18.33.0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251" y="2713015"/>
            <a:ext cx="15925799" cy="35845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image.jpeg" descr="imag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4152900"/>
            <a:ext cx="4298950" cy="2501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image.jpeg" descr="image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0253" y="4108360"/>
            <a:ext cx="4202836" cy="2549416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Our Mission: To Build and Interpret a Pneumonia Classifier…"/>
          <p:cNvSpPr txBox="1"/>
          <p:nvPr/>
        </p:nvSpPr>
        <p:spPr>
          <a:xfrm>
            <a:off x="1192679" y="987935"/>
            <a:ext cx="15481674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spcBef>
                <a:spcPts val="2500"/>
              </a:spcBef>
              <a:defRPr sz="4000" b="1">
                <a:latin typeface="Arial"/>
                <a:ea typeface="Arial"/>
                <a:cs typeface="Arial"/>
                <a:sym typeface="Arial"/>
              </a:defRPr>
            </a:pPr>
            <a:r>
              <a:rPr sz="4200" dirty="0"/>
              <a:t>Our </a:t>
            </a:r>
            <a:r>
              <a:rPr lang="en-IN" sz="4200" dirty="0"/>
              <a:t>Objective</a:t>
            </a:r>
            <a:r>
              <a:rPr sz="4200" dirty="0"/>
              <a:t>: To Build and Interpret a Pneumonia Classifier</a:t>
            </a:r>
          </a:p>
        </p:txBody>
      </p:sp>
      <p:sp>
        <p:nvSpPr>
          <p:cNvPr id="51" name="1. Prediction"/>
          <p:cNvSpPr txBox="1"/>
          <p:nvPr/>
        </p:nvSpPr>
        <p:spPr>
          <a:xfrm>
            <a:off x="3213099" y="3365500"/>
            <a:ext cx="2375477" cy="444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1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1. Prediction</a:t>
            </a:r>
          </a:p>
        </p:txBody>
      </p:sp>
      <p:sp>
        <p:nvSpPr>
          <p:cNvPr id="52" name="Fine-tune a high-performance ResNet50 model to classify chest X-rays as ‘Normal’ or ‘Pneumonia’."/>
          <p:cNvSpPr txBox="1"/>
          <p:nvPr/>
        </p:nvSpPr>
        <p:spPr>
          <a:xfrm>
            <a:off x="1311376" y="6997879"/>
            <a:ext cx="6178924" cy="1279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ts val="3400"/>
              </a:lnSpc>
              <a:defRPr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Fine-tune a high-performance ResNet50 model to classify chest X-rays as ‘Normal’ or ‘Pneumonia’.</a:t>
            </a:r>
          </a:p>
        </p:txBody>
      </p:sp>
      <p:sp>
        <p:nvSpPr>
          <p:cNvPr id="53" name="2. Explanation"/>
          <p:cNvSpPr txBox="1"/>
          <p:nvPr/>
        </p:nvSpPr>
        <p:spPr>
          <a:xfrm>
            <a:off x="11650816" y="3369803"/>
            <a:ext cx="2681710" cy="444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1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2. Explanation</a:t>
            </a:r>
          </a:p>
        </p:txBody>
      </p:sp>
      <p:sp>
        <p:nvSpPr>
          <p:cNvPr id="54" name="Integrate and compare two distinct XAI methods to unlock the model's decision making process: Grad-CAM and LIME."/>
          <p:cNvSpPr txBox="1"/>
          <p:nvPr/>
        </p:nvSpPr>
        <p:spPr>
          <a:xfrm>
            <a:off x="9906346" y="6956315"/>
            <a:ext cx="5790508" cy="1279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ts val="3400"/>
              </a:lnSpc>
              <a:defRPr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Integrate and compare two distinct XAI methods to unlock the model's decision making process: Grad-CAM and LIME.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7239F5-2B17-9927-FEFB-59F6386BC9E9}"/>
              </a:ext>
            </a:extLst>
          </p:cNvPr>
          <p:cNvSpPr txBox="1"/>
          <p:nvPr/>
        </p:nvSpPr>
        <p:spPr>
          <a:xfrm flipH="1">
            <a:off x="1361513" y="1939554"/>
            <a:ext cx="14752171" cy="892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To design an end-to-end explainability pipeline that can not only detect pneumonia but also provide clear, visual justifications for its predictions.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Our ResNet50 Model Achieves 87% Diagnostic Accuracy"/>
          <p:cNvSpPr txBox="1"/>
          <p:nvPr/>
        </p:nvSpPr>
        <p:spPr>
          <a:xfrm>
            <a:off x="1917650" y="1039077"/>
            <a:ext cx="13639900" cy="554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ts val="5800"/>
              </a:spcBef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Our ResNet50 Model Achieves 87% Diagnostic Accuracy</a:t>
            </a:r>
          </a:p>
        </p:txBody>
      </p:sp>
      <p:sp>
        <p:nvSpPr>
          <p:cNvPr id="58" name="Confusion Matrix - Test Set"/>
          <p:cNvSpPr txBox="1"/>
          <p:nvPr/>
        </p:nvSpPr>
        <p:spPr>
          <a:xfrm>
            <a:off x="2911189" y="2548782"/>
            <a:ext cx="4655121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ts val="58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b="1" dirty="0"/>
              <a:t>Confusion Matrix - Test Set</a:t>
            </a:r>
          </a:p>
        </p:txBody>
      </p:sp>
      <p:sp>
        <p:nvSpPr>
          <p:cNvPr id="59" name="NORMAL"/>
          <p:cNvSpPr txBox="1"/>
          <p:nvPr/>
        </p:nvSpPr>
        <p:spPr>
          <a:xfrm rot="16200000">
            <a:off x="1860824" y="4279221"/>
            <a:ext cx="936390" cy="24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NORMAL</a:t>
            </a:r>
          </a:p>
        </p:txBody>
      </p:sp>
      <p:sp>
        <p:nvSpPr>
          <p:cNvPr id="60" name="PNEUMONIA"/>
          <p:cNvSpPr txBox="1"/>
          <p:nvPr/>
        </p:nvSpPr>
        <p:spPr>
          <a:xfrm rot="16200000">
            <a:off x="1599882" y="6760509"/>
            <a:ext cx="1320224" cy="246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PNEUMONIA</a:t>
            </a:r>
          </a:p>
        </p:txBody>
      </p:sp>
      <p:graphicFrame>
        <p:nvGraphicFramePr>
          <p:cNvPr id="61" name="Table 1"/>
          <p:cNvGraphicFramePr/>
          <p:nvPr/>
        </p:nvGraphicFramePr>
        <p:xfrm>
          <a:off x="2762250" y="3168650"/>
          <a:ext cx="4953000" cy="50165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463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9555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3400" b="1">
                          <a:solidFill>
                            <a:srgbClr val="432C1A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172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BD8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3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62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EDB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95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3400" b="1">
                          <a:latin typeface="Arial"/>
                          <a:ea typeface="Arial"/>
                          <a:cs typeface="Arial"/>
                          <a:sym typeface="Arial"/>
                        </a:rPr>
                        <a:t>22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DED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sz="3400" b="1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368</a:t>
                      </a:r>
                    </a:p>
                  </a:txBody>
                  <a:tcPr marL="0" marR="0" marT="0" marB="0" anchor="ctr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5630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2" name="NORMAL                     PNEUMONIA"/>
          <p:cNvSpPr txBox="1"/>
          <p:nvPr/>
        </p:nvSpPr>
        <p:spPr>
          <a:xfrm>
            <a:off x="2741996" y="8287106"/>
            <a:ext cx="4409964" cy="24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lvl="2" algn="just">
              <a:defRPr sz="1700">
                <a:latin typeface="Arial"/>
                <a:ea typeface="Arial"/>
                <a:cs typeface="Arial"/>
                <a:sym typeface="Arial"/>
              </a:defRPr>
            </a:pPr>
            <a:r>
              <a:t>NORMAL                     PNEUMONIA</a:t>
            </a:r>
          </a:p>
        </p:txBody>
      </p:sp>
      <p:sp>
        <p:nvSpPr>
          <p:cNvPr id="63" name="Predicted Label"/>
          <p:cNvSpPr txBox="1"/>
          <p:nvPr/>
        </p:nvSpPr>
        <p:spPr>
          <a:xfrm>
            <a:off x="4093404" y="8714523"/>
            <a:ext cx="2290692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2400" b="1" dirty="0"/>
              <a:t>Predicted Label</a:t>
            </a:r>
          </a:p>
        </p:txBody>
      </p:sp>
      <p:sp>
        <p:nvSpPr>
          <p:cNvPr id="2" name="Predicted Label">
            <a:extLst>
              <a:ext uri="{FF2B5EF4-FFF2-40B4-BE49-F238E27FC236}">
                <a16:creationId xmlns:a16="http://schemas.microsoft.com/office/drawing/2014/main" id="{AB741D92-A7DE-5CB8-8451-21A8C41F67C1}"/>
              </a:ext>
            </a:extLst>
          </p:cNvPr>
          <p:cNvSpPr txBox="1"/>
          <p:nvPr/>
        </p:nvSpPr>
        <p:spPr>
          <a:xfrm rot="16200000">
            <a:off x="955528" y="5492233"/>
            <a:ext cx="1554913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IN" sz="2400" b="1" dirty="0"/>
              <a:t>True </a:t>
            </a:r>
            <a:r>
              <a:rPr sz="2400" b="1" dirty="0"/>
              <a:t>Label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4970AA-B8D3-D1A3-A95C-8470B45CB7CF}"/>
              </a:ext>
            </a:extLst>
          </p:cNvPr>
          <p:cNvSpPr txBox="1"/>
          <p:nvPr/>
        </p:nvSpPr>
        <p:spPr>
          <a:xfrm>
            <a:off x="9759952" y="3168650"/>
            <a:ext cx="6137423" cy="48936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Overall Test Accuracy:    </a:t>
            </a:r>
            <a:r>
              <a:rPr lang="en-IN" sz="2600" dirty="0">
                <a:solidFill>
                  <a:srgbClr val="F5630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87% </a:t>
            </a:r>
          </a:p>
          <a:p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Precision (Pneumonia):  </a:t>
            </a:r>
            <a:r>
              <a:rPr lang="en-IN" sz="2600" dirty="0">
                <a:solidFill>
                  <a:srgbClr val="F5630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86%</a:t>
            </a:r>
          </a:p>
          <a:p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Recall (Pneumonia):       </a:t>
            </a:r>
            <a:r>
              <a:rPr lang="en-IN" sz="2600" dirty="0">
                <a:solidFill>
                  <a:srgbClr val="F5630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94%</a:t>
            </a:r>
          </a:p>
          <a:p>
            <a:endParaRPr lang="en-IN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IN" sz="2600" dirty="0">
                <a:latin typeface="Arial" panose="020B0604020202020204" pitchFamily="34" charset="0"/>
                <a:cs typeface="Arial" panose="020B0604020202020204" pitchFamily="34" charset="0"/>
              </a:rPr>
              <a:t>The model demonstrates strong performance, particularly in correctly identifying pneumonia cases (high recall), making its decisions worthy of explanation.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IN" sz="2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creenshot 2025-12-12 at 18.50.51.png" descr="Screenshot 2025-12-12 at 18.50.5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817" y="3610123"/>
            <a:ext cx="7899930" cy="3307937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Two Methods Provide Different Windows into the Model’s Logic"/>
          <p:cNvSpPr txBox="1"/>
          <p:nvPr/>
        </p:nvSpPr>
        <p:spPr>
          <a:xfrm>
            <a:off x="1024963" y="979552"/>
            <a:ext cx="16265671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ts val="4200"/>
              </a:spcBef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4200" dirty="0"/>
              <a:t>Two Methods Provide Different Windows into the Model’s Logic</a:t>
            </a:r>
          </a:p>
        </p:txBody>
      </p:sp>
      <p:sp>
        <p:nvSpPr>
          <p:cNvPr id="68" name="Grad-CAM"/>
          <p:cNvSpPr txBox="1"/>
          <p:nvPr/>
        </p:nvSpPr>
        <p:spPr>
          <a:xfrm>
            <a:off x="3282950" y="2320071"/>
            <a:ext cx="2147665" cy="48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ts val="4200"/>
              </a:spcBef>
              <a:defRPr sz="3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Grad-CAM</a:t>
            </a:r>
          </a:p>
        </p:txBody>
      </p:sp>
      <p:sp>
        <p:nvSpPr>
          <p:cNvPr id="69" name="LIME"/>
          <p:cNvSpPr txBox="1"/>
          <p:nvPr/>
        </p:nvSpPr>
        <p:spPr>
          <a:xfrm>
            <a:off x="12460510" y="2320071"/>
            <a:ext cx="1044130" cy="481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LIME</a:t>
            </a:r>
          </a:p>
        </p:txBody>
      </p:sp>
      <p:sp>
        <p:nvSpPr>
          <p:cNvPr id="70" name="&quot;What did the model see?&quot;"/>
          <p:cNvSpPr txBox="1"/>
          <p:nvPr/>
        </p:nvSpPr>
        <p:spPr>
          <a:xfrm>
            <a:off x="2406879" y="3014235"/>
            <a:ext cx="3899806" cy="382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"What did the model see?"</a:t>
            </a:r>
          </a:p>
        </p:txBody>
      </p:sp>
      <p:sp>
        <p:nvSpPr>
          <p:cNvPr id="71" name="&quot;Why did it make this choice?&quot;"/>
          <p:cNvSpPr txBox="1"/>
          <p:nvPr/>
        </p:nvSpPr>
        <p:spPr>
          <a:xfrm>
            <a:off x="10721013" y="3014235"/>
            <a:ext cx="4523124" cy="382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2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 "Why did it make this choice?"</a:t>
            </a:r>
          </a:p>
        </p:txBody>
      </p:sp>
      <p:sp>
        <p:nvSpPr>
          <p:cNvPr id="72" name="X-ray"/>
          <p:cNvSpPr txBox="1"/>
          <p:nvPr/>
        </p:nvSpPr>
        <p:spPr>
          <a:xfrm>
            <a:off x="1287951" y="5282770"/>
            <a:ext cx="528521" cy="2469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X-ray</a:t>
            </a:r>
          </a:p>
        </p:txBody>
      </p:sp>
      <p:sp>
        <p:nvSpPr>
          <p:cNvPr id="73" name="Concept: Uses the model’s internal gradients to create a heatmap, highlighting the pixels most important for a decision.…"/>
          <p:cNvSpPr txBox="1"/>
          <p:nvPr/>
        </p:nvSpPr>
        <p:spPr>
          <a:xfrm>
            <a:off x="406817" y="7124700"/>
            <a:ext cx="7899930" cy="1956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algn="just">
              <a:lnSpc>
                <a:spcPts val="2900"/>
              </a:lnSpc>
              <a:spcBef>
                <a:spcPts val="400"/>
              </a:spcBef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Concept: </a:t>
            </a:r>
            <a:r>
              <a:rPr b="0" dirty="0"/>
              <a:t>Uses the model’s internal gradients to create a heatmap, highlighting the pixels most important for a decision.</a:t>
            </a:r>
          </a:p>
          <a:p>
            <a:pPr algn="just">
              <a:spcBef>
                <a:spcPts val="800"/>
              </a:spcBef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Analogy: </a:t>
            </a:r>
            <a:r>
              <a:rPr b="0" dirty="0"/>
              <a:t>Like a “neural attention map.”</a:t>
            </a:r>
          </a:p>
          <a:p>
            <a:pPr algn="just"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Type: </a:t>
            </a:r>
            <a:r>
              <a:rPr b="0" dirty="0"/>
              <a:t>White-box (requires access to model internals).</a:t>
            </a:r>
          </a:p>
        </p:txBody>
      </p:sp>
      <p:sp>
        <p:nvSpPr>
          <p:cNvPr id="74" name="Concept: Treats the model as a black box. It perturbs the image and learns a simple, local model to explain which regions influenced the prediction.…"/>
          <p:cNvSpPr txBox="1"/>
          <p:nvPr/>
        </p:nvSpPr>
        <p:spPr>
          <a:xfrm>
            <a:off x="9168455" y="7131050"/>
            <a:ext cx="7889274" cy="1920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ts val="2800"/>
              </a:lnSpc>
              <a:spcBef>
                <a:spcPts val="400"/>
              </a:spcBef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Concept: </a:t>
            </a:r>
            <a:r>
              <a:rPr b="0" dirty="0"/>
              <a:t>Treats the model as a black box. It perturbs the image and learns a simple, local model to explain which regions influenced the prediction.</a:t>
            </a:r>
          </a:p>
          <a:p>
            <a:pPr>
              <a:spcBef>
                <a:spcPts val="800"/>
              </a:spcBef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Analogy: </a:t>
            </a:r>
            <a:r>
              <a:rPr b="0" dirty="0"/>
              <a:t>Like asking “what if this part was missing?"</a:t>
            </a:r>
          </a:p>
          <a:p>
            <a:pPr>
              <a:defRPr sz="2400"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Type: </a:t>
            </a:r>
            <a:r>
              <a:rPr b="0" dirty="0"/>
              <a:t>Black-box (model-agnostic).</a:t>
            </a:r>
          </a:p>
        </p:txBody>
      </p:sp>
      <p:pic>
        <p:nvPicPr>
          <p:cNvPr id="75" name="Screenshot 2025-12-12 at 18.51.55.png" descr="Screenshot 2025-12-12 at 18.51.5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7799" y="3610123"/>
            <a:ext cx="7899930" cy="33079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Visual Explanations Reveal Both Agreement and Divergence"/>
          <p:cNvSpPr txBox="1"/>
          <p:nvPr/>
        </p:nvSpPr>
        <p:spPr>
          <a:xfrm>
            <a:off x="1002308" y="374650"/>
            <a:ext cx="15470582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sz="4200" dirty="0"/>
              <a:t>Visual Explanations Reveal Both Agreement and Divergence</a:t>
            </a:r>
          </a:p>
        </p:txBody>
      </p:sp>
      <p:pic>
        <p:nvPicPr>
          <p:cNvPr id="78" name="Screenshot 2025-12-12 at 18.55.47.png" descr="Screenshot 2025-12-12 at 18.55.4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315" y="1244866"/>
            <a:ext cx="8218569" cy="8352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rad-CAM Excels in Consistency, While LIME Offers Simpler Interpretation"/>
          <p:cNvSpPr txBox="1"/>
          <p:nvPr/>
        </p:nvSpPr>
        <p:spPr>
          <a:xfrm>
            <a:off x="1326331" y="727634"/>
            <a:ext cx="14822536" cy="1342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400"/>
              </a:lnSpc>
              <a:spcBef>
                <a:spcPts val="1400"/>
              </a:spcBef>
              <a:defRPr sz="40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/>
            <a:r>
              <a:rPr dirty="0"/>
              <a:t>Grad-CAM Excels in Consistency, While LIME Offers Simpler Interpretation</a:t>
            </a:r>
          </a:p>
        </p:txBody>
      </p:sp>
      <p:graphicFrame>
        <p:nvGraphicFramePr>
          <p:cNvPr id="81" name="Table 1"/>
          <p:cNvGraphicFramePr/>
          <p:nvPr>
            <p:extLst>
              <p:ext uri="{D42A27DB-BD31-4B8C-83A1-F6EECF244321}">
                <p14:modId xmlns:p14="http://schemas.microsoft.com/office/powerpoint/2010/main" val="1625358001"/>
              </p:ext>
            </p:extLst>
          </p:nvPr>
        </p:nvGraphicFramePr>
        <p:xfrm>
          <a:off x="819507" y="2667146"/>
          <a:ext cx="15836184" cy="3919114"/>
        </p:xfrm>
        <a:graphic>
          <a:graphicData uri="http://schemas.openxmlformats.org/drawingml/2006/table">
            <a:tbl>
              <a:tblPr firstRow="1">
                <a:tableStyleId>{D51ADE6A-740E-44AE-83CC-AE7238B6C88D}</a:tableStyleId>
              </a:tblPr>
              <a:tblGrid>
                <a:gridCol w="52697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697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966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32180"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IN" sz="2800" b="1" dirty="0">
                          <a:sym typeface="Arial"/>
                        </a:rPr>
                        <a:t>FEATURE</a:t>
                      </a:r>
                    </a:p>
                  </a:txBody>
                  <a:tcPr marL="0" marR="0" marT="0" marB="0" anchor="ctr" horzOverflow="overflow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IN" sz="2800" b="1" dirty="0">
                          <a:sym typeface="Arial"/>
                        </a:rPr>
                        <a:t>GRAD-CAM</a:t>
                      </a:r>
                    </a:p>
                  </a:txBody>
                  <a:tcPr marL="0" marR="0" marT="0" marB="0" anchor="ctr" horzOverflow="overflow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 lang="en-IN" sz="2800" b="1" dirty="0">
                          <a:sym typeface="Arial"/>
                        </a:rPr>
                        <a:t>LIME</a:t>
                      </a:r>
                    </a:p>
                  </a:txBody>
                  <a:tcPr marL="0" marR="0" marT="0" marB="0" anchor="ctr" horzOverflow="overflow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90394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 dirty="0">
                          <a:sym typeface="Arial"/>
                        </a:rPr>
                        <a:t>Resolution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 dirty="0">
                          <a:sym typeface="Arial"/>
                        </a:rPr>
                        <a:t>Pixel-level
(High)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>
                          <a:sym typeface="Arial"/>
                        </a:rPr>
                        <a:t>Superpixel-level
(Medium)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218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 dirty="0">
                          <a:sym typeface="Arial"/>
                        </a:rPr>
                        <a:t>Interpretation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 dirty="0">
                          <a:sym typeface="Arial"/>
                        </a:rPr>
                        <a:t>Shows Gradient Importance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>
                          <a:sym typeface="Arial"/>
                        </a:rPr>
                        <a:t>Shows Feature Importance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218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>
                          <a:sym typeface="Arial"/>
                        </a:rPr>
                        <a:t>Speed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 dirty="0">
                          <a:sym typeface="Arial"/>
                        </a:rPr>
                        <a:t>Fast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 dirty="0">
                          <a:sym typeface="Arial"/>
                        </a:rPr>
                        <a:t>Slower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2180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>
                          <a:sym typeface="Arial"/>
                        </a:rPr>
                        <a:t>Consistency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>
                          <a:solidFill>
                            <a:srgbClr val="C26124"/>
                          </a:solidFill>
                          <a:sym typeface="Arial"/>
                        </a:rPr>
                        <a:t>9/10</a:t>
                      </a:r>
                    </a:p>
                  </a:txBody>
                  <a:tcPr marL="0" marR="0" marT="0" marB="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defRPr sz="1800"/>
                      </a:pPr>
                      <a:r>
                        <a:rPr sz="2600" dirty="0">
                          <a:solidFill>
                            <a:srgbClr val="C26124"/>
                          </a:solidFill>
                          <a:sym typeface="Arial"/>
                        </a:rPr>
                        <a:t>5/10</a:t>
                      </a:r>
                    </a:p>
                  </a:txBody>
                  <a:tcPr marL="0" marR="0" marT="0" marB="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2" name="Agreement : Both methods focus on the correct lung field and areas with visible opacity when it is classified as Pneumonia.…"/>
          <p:cNvSpPr txBox="1"/>
          <p:nvPr/>
        </p:nvSpPr>
        <p:spPr>
          <a:xfrm>
            <a:off x="819507" y="6820611"/>
            <a:ext cx="15836185" cy="2092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2500"/>
            </a:pPr>
            <a:r>
              <a:rPr sz="2600" b="1" dirty="0">
                <a:latin typeface="Arial" panose="020B0604020202020204" pitchFamily="34" charset="0"/>
                <a:cs typeface="Arial" panose="020B0604020202020204" pitchFamily="34" charset="0"/>
              </a:rPr>
              <a:t>Agreement : </a:t>
            </a:r>
            <a:r>
              <a:rPr sz="2600" dirty="0">
                <a:latin typeface="Arial" panose="020B0604020202020204" pitchFamily="34" charset="0"/>
                <a:cs typeface="Arial" panose="020B0604020202020204" pitchFamily="34" charset="0"/>
              </a:rPr>
              <a:t>Both methods focus on the correct lung field and areas with visible opacity when it is classified as Pneumonia.</a:t>
            </a:r>
          </a:p>
          <a:p>
            <a:pPr>
              <a:defRPr sz="2500"/>
            </a:pPr>
            <a:endParaRPr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defRPr sz="2500"/>
            </a:pPr>
            <a:r>
              <a:rPr sz="2600" b="1" dirty="0">
                <a:latin typeface="Arial" panose="020B0604020202020204" pitchFamily="34" charset="0"/>
                <a:cs typeface="Arial" panose="020B0604020202020204" pitchFamily="34" charset="0"/>
              </a:rPr>
              <a:t>Key Differences:</a:t>
            </a:r>
            <a:r>
              <a:rPr sz="2600" dirty="0">
                <a:latin typeface="Arial" panose="020B0604020202020204" pitchFamily="34" charset="0"/>
                <a:cs typeface="Arial" panose="020B0604020202020204" pitchFamily="34" charset="0"/>
              </a:rPr>
              <a:t> Grad-CAM Provides precise, reproducible heat maps. LIME provides intuitive but less stable region-based explanations.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1103</Words>
  <Application>Microsoft Office PowerPoint</Application>
  <PresentationFormat>Custom</PresentationFormat>
  <Paragraphs>125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Helvetica Neue</vt:lpstr>
      <vt:lpstr>Microsoft Sans Serif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Monica Padmanabha</cp:lastModifiedBy>
  <cp:revision>4</cp:revision>
  <dcterms:modified xsi:type="dcterms:W3CDTF">2025-12-14T19:41:56Z</dcterms:modified>
</cp:coreProperties>
</file>